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9144000"/>
  <p:notesSz cx="6858000" cy="9144000"/>
  <p:embeddedFontLst>
    <p:embeddedFont>
      <p:font typeface="Candara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0" roundtripDataSignature="AMtx7mhtrhGFnYtt+ezews/d0XrWO/YvL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Candara-bold.fntdata"/><Relationship Id="rId16" Type="http://schemas.openxmlformats.org/officeDocument/2006/relationships/font" Target="fonts/Candara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Candara-boldItalic.fntdata"/><Relationship Id="rId6" Type="http://schemas.openxmlformats.org/officeDocument/2006/relationships/slide" Target="slides/slide1.xml"/><Relationship Id="rId18" Type="http://schemas.openxmlformats.org/officeDocument/2006/relationships/font" Target="fonts/Candara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1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70" name="Google Shape;70;p21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71" name="Google Shape;71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7" name="Google Shape;77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4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4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5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6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6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8" name="Google Shape;38;p16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39" name="Google Shape;39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7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45" name="Google Shape;45;p1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46" name="Google Shape;46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1" name="Google Shape;61;p2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2" name="Google Shape;62;p2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3" name="Google Shape;63;p2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4" name="Google Shape;64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p1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med">
    <p:fade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0" y="609600"/>
            <a:ext cx="9144000" cy="3970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ndara"/>
              <a:buNone/>
            </a:pPr>
            <a:r>
              <a:rPr b="0" i="0" lang="en-US" sz="8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TRIP LEADERS!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ndara"/>
              <a:buNone/>
            </a:pPr>
            <a:r>
              <a:rPr b="0" i="0" lang="en-US" sz="4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“Tips for success”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800" u="none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0"/>
          <p:cNvSpPr txBox="1"/>
          <p:nvPr/>
        </p:nvSpPr>
        <p:spPr>
          <a:xfrm>
            <a:off x="-228600" y="1101725"/>
            <a:ext cx="7391400" cy="10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Candara"/>
              <a:buNone/>
            </a:pPr>
            <a:r>
              <a:rPr b="1" i="1" lang="en-US" sz="6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rPr>
              <a:t>So, what next!? </a:t>
            </a:r>
            <a:endParaRPr/>
          </a:p>
        </p:txBody>
      </p:sp>
      <p:pic>
        <p:nvPicPr>
          <p:cNvPr descr="A bottle of wine being poured into a glass&#10;&#10;Description automatically generated" id="140" name="Google Shape;140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10000"/>
            <a:ext cx="3533775" cy="2800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720000">
            <a:off x="4598987" y="1439862"/>
            <a:ext cx="3548062" cy="4117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"/>
          <p:cNvSpPr txBox="1"/>
          <p:nvPr/>
        </p:nvSpPr>
        <p:spPr>
          <a:xfrm>
            <a:off x="609600" y="1828800"/>
            <a:ext cx="7631112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000"/>
              <a:buFont typeface="Candara"/>
              <a:buNone/>
            </a:pPr>
            <a:r>
              <a:rPr b="1" i="0" lang="en-US" sz="4000" u="none">
                <a:solidFill>
                  <a:srgbClr val="C00000"/>
                </a:solidFill>
                <a:latin typeface="Candara"/>
                <a:ea typeface="Candara"/>
                <a:cs typeface="Candara"/>
                <a:sym typeface="Candara"/>
              </a:rPr>
              <a:t>Who are they….WHERE are they!?</a:t>
            </a:r>
            <a:endParaRPr/>
          </a:p>
        </p:txBody>
      </p:sp>
      <p:sp>
        <p:nvSpPr>
          <p:cNvPr id="90" name="Google Shape;90;p2"/>
          <p:cNvSpPr txBox="1"/>
          <p:nvPr/>
        </p:nvSpPr>
        <p:spPr>
          <a:xfrm>
            <a:off x="600075" y="2895600"/>
            <a:ext cx="7727950" cy="2232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Succession planning</a:t>
            </a:r>
            <a:endParaRPr/>
          </a:p>
          <a:p>
            <a:pPr indent="-457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Fostering a supportive network</a:t>
            </a:r>
            <a:endParaRPr/>
          </a:p>
          <a:p>
            <a:pPr indent="-457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Rewarding/recognizing a successful trip</a:t>
            </a:r>
            <a:endParaRPr/>
          </a:p>
        </p:txBody>
      </p:sp>
      <p:sp>
        <p:nvSpPr>
          <p:cNvPr id="91" name="Google Shape;91;p2"/>
          <p:cNvSpPr txBox="1"/>
          <p:nvPr/>
        </p:nvSpPr>
        <p:spPr>
          <a:xfrm>
            <a:off x="581025" y="609600"/>
            <a:ext cx="5210175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0" lang="en-US" sz="4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New Trip Leaders</a:t>
            </a:r>
            <a:endParaRPr/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>
            <p:ph type="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ndara"/>
              <a:buNone/>
            </a:pPr>
            <a:r>
              <a:rPr b="1" i="0" lang="en-US" sz="4000" u="none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Succession Planning</a:t>
            </a:r>
            <a:endParaRPr/>
          </a:p>
        </p:txBody>
      </p:sp>
      <p:sp>
        <p:nvSpPr>
          <p:cNvPr id="97" name="Google Shape;97;p3"/>
          <p:cNvSpPr txBox="1"/>
          <p:nvPr>
            <p:ph idx="1" type="body"/>
          </p:nvPr>
        </p:nvSpPr>
        <p:spPr>
          <a:xfrm>
            <a:off x="1066800" y="1447800"/>
            <a:ext cx="8229600" cy="14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Speak Up – acknowledge potential </a:t>
            </a:r>
            <a:endParaRPr/>
          </a:p>
          <a:p>
            <a:pPr indent="-342900" lvl="0" marL="342900" marR="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Start small </a:t>
            </a:r>
            <a:r>
              <a:rPr b="0" i="0" lang="en-US" sz="2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(local events/wkend trips)</a:t>
            </a:r>
            <a:endParaRPr/>
          </a:p>
          <a:p>
            <a:pPr indent="-342900" lvl="0" marL="342900" marR="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Shadow as an asstistant </a:t>
            </a:r>
            <a:endParaRPr/>
          </a:p>
          <a:p>
            <a:pPr indent="-342900" lvl="0" marL="342900" marR="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Create co-leader opportunities</a:t>
            </a:r>
            <a:endParaRPr/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/>
          <p:nvPr>
            <p:ph type="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ndara"/>
              <a:buNone/>
            </a:pPr>
            <a:r>
              <a:rPr b="1" i="0" lang="en-US" sz="4000" u="none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Support – start to finish</a:t>
            </a:r>
            <a:endParaRPr/>
          </a:p>
        </p:txBody>
      </p:sp>
      <p:sp>
        <p:nvSpPr>
          <p:cNvPr id="103" name="Google Shape;103;p4"/>
          <p:cNvSpPr txBox="1"/>
          <p:nvPr>
            <p:ph idx="1" type="body"/>
          </p:nvPr>
        </p:nvSpPr>
        <p:spPr>
          <a:xfrm>
            <a:off x="952500" y="1524000"/>
            <a:ext cx="8229600" cy="14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Have a mentor available</a:t>
            </a:r>
            <a:endParaRPr/>
          </a:p>
          <a:p>
            <a:pPr indent="-342900" lvl="0" marL="342900" marR="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Have resources available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Veteran TL handbook? Budget Sheets? Email Templates? </a:t>
            </a:r>
            <a:endParaRPr/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"/>
          <p:cNvSpPr txBox="1"/>
          <p:nvPr>
            <p:ph type="title"/>
          </p:nvPr>
        </p:nvSpPr>
        <p:spPr>
          <a:xfrm>
            <a:off x="457200" y="152400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ndara"/>
              <a:buNone/>
            </a:pPr>
            <a:r>
              <a:rPr b="1" i="0" lang="en-US" sz="4000" u="none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Reward / Recognition</a:t>
            </a:r>
            <a:endParaRPr/>
          </a:p>
        </p:txBody>
      </p:sp>
      <p:sp>
        <p:nvSpPr>
          <p:cNvPr id="109" name="Google Shape;109;p5"/>
          <p:cNvSpPr txBox="1"/>
          <p:nvPr>
            <p:ph idx="1" type="body"/>
          </p:nvPr>
        </p:nvSpPr>
        <p:spPr>
          <a:xfrm>
            <a:off x="609600" y="1600200"/>
            <a:ext cx="8229600" cy="14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Goes beyond monetary perks</a:t>
            </a:r>
            <a:endParaRPr/>
          </a:p>
          <a:p>
            <a:pPr indent="-342900" lvl="0" marL="342900" marR="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Verbal &amp;/or written acknowledgement</a:t>
            </a:r>
            <a:endParaRPr/>
          </a:p>
          <a:p>
            <a:pPr indent="-342900" lvl="0" marL="342900" marR="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Thank-you gifts/keepsakes</a:t>
            </a:r>
            <a:endParaRPr/>
          </a:p>
          <a:p>
            <a:pPr indent="-342900" lvl="0" marL="342900" marR="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Listen to their ideas or struggles </a:t>
            </a:r>
            <a:endParaRPr/>
          </a:p>
          <a:p>
            <a:pPr indent="-139700" lvl="0" marL="342900" marR="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indent="-139700" lvl="0" marL="342900" marR="0" rtl="0" algn="l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"/>
          <p:cNvSpPr txBox="1"/>
          <p:nvPr/>
        </p:nvSpPr>
        <p:spPr>
          <a:xfrm>
            <a:off x="1371600" y="2171700"/>
            <a:ext cx="7500937" cy="39036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Trip Planning – resort selection</a:t>
            </a:r>
            <a:endParaRPr/>
          </a:p>
          <a:p>
            <a:pPr indent="-457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Trip budgets – what is included</a:t>
            </a:r>
            <a:endParaRPr/>
          </a:p>
          <a:p>
            <a:pPr indent="-457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Marketing &amp; promotion</a:t>
            </a:r>
            <a:endParaRPr/>
          </a:p>
          <a:p>
            <a:pPr indent="-457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Registration – collecting payments</a:t>
            </a:r>
            <a:endParaRPr/>
          </a:p>
          <a:p>
            <a:pPr indent="-457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Contract obligations – deadlines &amp; payments</a:t>
            </a:r>
            <a:endParaRPr/>
          </a:p>
          <a:p>
            <a:pPr indent="-457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Travel day &amp; onsite </a:t>
            </a:r>
            <a:endParaRPr/>
          </a:p>
        </p:txBody>
      </p:sp>
      <p:sp>
        <p:nvSpPr>
          <p:cNvPr id="115" name="Google Shape;115;p6"/>
          <p:cNvSpPr txBox="1"/>
          <p:nvPr/>
        </p:nvSpPr>
        <p:spPr>
          <a:xfrm>
            <a:off x="457200" y="533400"/>
            <a:ext cx="7267575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0" lang="en-US" sz="44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Trip Leader Responsibilities </a:t>
            </a:r>
            <a:endParaRPr/>
          </a:p>
        </p:txBody>
      </p:sp>
      <p:sp>
        <p:nvSpPr>
          <p:cNvPr id="116" name="Google Shape;116;p6"/>
          <p:cNvSpPr txBox="1"/>
          <p:nvPr/>
        </p:nvSpPr>
        <p:spPr>
          <a:xfrm>
            <a:off x="271462" y="1463675"/>
            <a:ext cx="678180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andara"/>
              <a:buNone/>
            </a:pPr>
            <a:r>
              <a:rPr b="1" i="1" lang="en-US" sz="400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rPr>
              <a:t>Varies dramatically by club! </a:t>
            </a:r>
            <a:endParaRPr/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"/>
          <p:cNvSpPr txBox="1"/>
          <p:nvPr>
            <p:ph type="title"/>
          </p:nvPr>
        </p:nvSpPr>
        <p:spPr>
          <a:xfrm>
            <a:off x="400050" y="220662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ndara"/>
              <a:buNone/>
            </a:pPr>
            <a:r>
              <a:rPr b="1" i="0" lang="en-US" sz="4000" u="none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 Trip Planning</a:t>
            </a:r>
            <a:endParaRPr/>
          </a:p>
        </p:txBody>
      </p:sp>
      <p:sp>
        <p:nvSpPr>
          <p:cNvPr id="122" name="Google Shape;122;p7"/>
          <p:cNvSpPr txBox="1"/>
          <p:nvPr>
            <p:ph idx="1" type="body"/>
          </p:nvPr>
        </p:nvSpPr>
        <p:spPr>
          <a:xfrm>
            <a:off x="571500" y="1066800"/>
            <a:ext cx="8086725" cy="14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Chicken or Egg – Resort or Trip Leader?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Budget Planning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Comps?  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Transfer costs?   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Single Supp? 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Activities/Amenities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Contract language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Payments &amp; drop dates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Make sure everyone involved knows their role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8"/>
          <p:cNvSpPr txBox="1"/>
          <p:nvPr>
            <p:ph type="title"/>
          </p:nvPr>
        </p:nvSpPr>
        <p:spPr>
          <a:xfrm>
            <a:off x="400050" y="220662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ndara"/>
              <a:buNone/>
            </a:pPr>
            <a:r>
              <a:rPr b="1" i="0" lang="en-US" sz="4000" u="none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Pre-trip Details</a:t>
            </a:r>
            <a:endParaRPr/>
          </a:p>
        </p:txBody>
      </p:sp>
      <p:sp>
        <p:nvSpPr>
          <p:cNvPr id="128" name="Google Shape;128;p8"/>
          <p:cNvSpPr txBox="1"/>
          <p:nvPr>
            <p:ph idx="1" type="body"/>
          </p:nvPr>
        </p:nvSpPr>
        <p:spPr>
          <a:xfrm>
            <a:off x="571500" y="1066800"/>
            <a:ext cx="8086725" cy="14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Marketing &amp; promotion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How are you getting travelers?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Registration &amp; payment collection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Tools for success &amp; shared documents?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Payment reminders?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Communication to travelers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Set appropriate expectations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9"/>
          <p:cNvSpPr txBox="1"/>
          <p:nvPr>
            <p:ph type="title"/>
          </p:nvPr>
        </p:nvSpPr>
        <p:spPr>
          <a:xfrm>
            <a:off x="400050" y="220662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ndara"/>
              <a:buNone/>
            </a:pPr>
            <a:r>
              <a:rPr b="1" i="0" lang="en-US" sz="4000" u="none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rPr>
              <a:t>Travel Day /Onsite / Post Trip</a:t>
            </a:r>
            <a:endParaRPr/>
          </a:p>
        </p:txBody>
      </p:sp>
      <p:sp>
        <p:nvSpPr>
          <p:cNvPr id="134" name="Google Shape;134;p9"/>
          <p:cNvSpPr txBox="1"/>
          <p:nvPr>
            <p:ph idx="1" type="body"/>
          </p:nvPr>
        </p:nvSpPr>
        <p:spPr>
          <a:xfrm>
            <a:off x="762000" y="990600"/>
            <a:ext cx="8086725" cy="14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CONTACT INFO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Have appropriate contact info ready!  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T.O., Lodging, Transfer, Travelers!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Reminders &amp; Check in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Make yourself available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Remind travelers of departure plan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Post –Trip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Surveys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Reconciliation due to injury or other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rPr>
              <a:t>Build excitement for the next trip</a:t>
            </a:r>
            <a:endParaRPr/>
          </a:p>
          <a:p>
            <a: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2014-09-17T17:03:48Z</dcterms:created>
  <dc:creator>Sara</dc:creator>
</cp:coreProperties>
</file>